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17" roundtripDataSignature="AMtx7mjaXlHkQ2nBen8nPW+scB7Nuaw9R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customschemas.google.com/relationships/presentationmetadata" Target="metadata"/><Relationship Id="rId16" Type="http://schemas.openxmlformats.org/officeDocument/2006/relationships/slide" Target="slides/slide1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2b711bd5d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Once we understand how to install and use Argo CD Core I want to focus on how to use it practically. In </a:t>
            </a:r>
            <a:r>
              <a:rPr lang="en-CA"/>
              <a:t>particularly</a:t>
            </a:r>
            <a:r>
              <a:rPr lang="en-CA"/>
              <a:t> I want to talk about configuration management problem.  The main and obvious difference between centrally managed Argo CD and Argo CD Core is that second supposed to install inside of the managed clusters as opposed to single control plane cluster. That </a:t>
            </a:r>
            <a:r>
              <a:rPr lang="en-CA"/>
              <a:t>means</a:t>
            </a:r>
            <a:r>
              <a:rPr lang="en-CA"/>
              <a:t> Argo CD configuration is also </a:t>
            </a:r>
            <a:r>
              <a:rPr lang="en-CA"/>
              <a:t>distributed</a:t>
            </a:r>
            <a:r>
              <a:rPr lang="en-CA"/>
              <a:t> across </a:t>
            </a:r>
            <a:r>
              <a:rPr lang="en-CA"/>
              <a:t>multiple</a:t>
            </a:r>
            <a:r>
              <a:rPr lang="en-CA"/>
              <a:t> clusters. Cluster administrator use cases make the problem even worse: administrators need to install way more components using Argo CD. So in summary they need to manage a lot more Argo CD settings </a:t>
            </a:r>
            <a:r>
              <a:rPr lang="en-CA"/>
              <a:t>distributed</a:t>
            </a:r>
            <a:r>
              <a:rPr lang="en-CA"/>
              <a:t> across multiple k8s clusters.</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To help </a:t>
            </a:r>
            <a:r>
              <a:rPr lang="en-CA"/>
              <a:t>address</a:t>
            </a:r>
            <a:r>
              <a:rPr lang="en-CA"/>
              <a:t> this problem we’ve identified main use cases that </a:t>
            </a:r>
            <a:r>
              <a:rPr lang="en-CA"/>
              <a:t>cluster</a:t>
            </a:r>
            <a:r>
              <a:rPr lang="en-CA"/>
              <a:t> </a:t>
            </a:r>
            <a:r>
              <a:rPr lang="en-CA"/>
              <a:t>administrators</a:t>
            </a:r>
            <a:r>
              <a:rPr lang="en-CA"/>
              <a:t> have to solve and proposed fully automated solution using Argo CD component - </a:t>
            </a:r>
            <a:r>
              <a:rPr lang="en-CA">
                <a:solidFill>
                  <a:schemeClr val="dk1"/>
                </a:solidFill>
              </a:rPr>
              <a:t> application set</a:t>
            </a:r>
            <a:r>
              <a:rPr lang="en-CA"/>
              <a:t>. So </a:t>
            </a:r>
            <a:r>
              <a:rPr lang="en-CA"/>
              <a:t>using</a:t>
            </a:r>
            <a:r>
              <a:rPr lang="en-CA"/>
              <a:t> this approach administrator need to </a:t>
            </a:r>
            <a:r>
              <a:rPr lang="en-CA"/>
              <a:t>bootstrap</a:t>
            </a:r>
            <a:r>
              <a:rPr lang="en-CA"/>
              <a:t> cluster once and further </a:t>
            </a:r>
            <a:r>
              <a:rPr lang="en-CA"/>
              <a:t>cluster</a:t>
            </a:r>
            <a:r>
              <a:rPr lang="en-CA"/>
              <a:t> management is </a:t>
            </a:r>
            <a:r>
              <a:rPr lang="en-CA"/>
              <a:t>happening</a:t>
            </a:r>
            <a:r>
              <a:rPr lang="en-CA"/>
              <a:t> in git only and </a:t>
            </a:r>
            <a:r>
              <a:rPr lang="en-CA"/>
              <a:t>administrator</a:t>
            </a:r>
            <a:r>
              <a:rPr lang="en-CA"/>
              <a:t> never have to run kubectl commands against it. </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The use cases and proposed Git repository structure you can see on the screen. </a:t>
            </a:r>
            <a:endParaRPr/>
          </a:p>
          <a:p>
            <a:pPr indent="0" lvl="0" marL="0" rtl="0" algn="l">
              <a:spcBef>
                <a:spcPts val="0"/>
              </a:spcBef>
              <a:spcAft>
                <a:spcPts val="0"/>
              </a:spcAft>
              <a:buNone/>
            </a:pPr>
            <a:r>
              <a:rPr lang="en-CA">
                <a:solidFill>
                  <a:schemeClr val="dk1"/>
                </a:solidFill>
              </a:rPr>
              <a:t>The first use is </a:t>
            </a:r>
            <a:r>
              <a:rPr lang="en-CA"/>
              <a:t>Cluster addons - a set of applications installed in each </a:t>
            </a:r>
            <a:r>
              <a:rPr lang="en-CA"/>
              <a:t>cluster</a:t>
            </a:r>
            <a:r>
              <a:rPr lang="en-CA"/>
              <a:t>. Typically it is a set of critical components are provided as a service to end users, developers, and includes applications like grafana, ingress controller, </a:t>
            </a:r>
            <a:r>
              <a:rPr lang="en-CA"/>
              <a:t>prometheus, externals dns and so one. </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This base set of applications is represented by directory base in our git repository. The base has a bunch of sub-directories - one per application. ApplciationSet should watch list of these directories and create/delete new argocd application every time when admin make a change in git.</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The next use case is cluster groups. In real life we indeed need to install the same set of components on each cluster but never with the exact same configuration. So we want to let enable administrators to provide logical cluster grouping and then introduce customizations into each group independently. </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This use case is represented in groups folder. The groups folder has sub-folders, one for each group. And each group folder has application specific folder with group application customization. So if administrator decided to change version of let’s say traefik installation in test clusters then he/she needs to create traefik directory under test folder in groups. ApplicationSet should notice it and change treafik ArgoCD app path to test group folder path.</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38" name="Google Shape;138;g22b711bd5d9_0_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2b711bd5d9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CA">
                <a:solidFill>
                  <a:schemeClr val="dk1"/>
                </a:solidFill>
              </a:rPr>
              <a:t>I hope all of it makes sense. If not don’t worry, I will show it in action right now and if it still not clear you have the demo repository and repeats the idea.</a:t>
            </a:r>
            <a:endParaRPr/>
          </a:p>
        </p:txBody>
      </p:sp>
      <p:sp>
        <p:nvSpPr>
          <p:cNvPr id="145" name="Google Shape;145;g22b711bd5d9_0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p:txBody>
      </p:sp>
      <p:sp>
        <p:nvSpPr>
          <p:cNvPr id="152" name="Google Shape;15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2b1e7b88f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I’ll start with the problem statement providing a list of use cases that Argo CD Core aims to address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But before jumping into what Argo CD Core is, I’d like to provide a brief overview of Argo CD component Architecture.</a:t>
            </a:r>
            <a:endParaRPr/>
          </a:p>
          <a:p>
            <a:pPr indent="0" lvl="0" marL="0" rtl="0" algn="l">
              <a:spcBef>
                <a:spcPts val="0"/>
              </a:spcBef>
              <a:spcAft>
                <a:spcPts val="0"/>
              </a:spcAft>
              <a:buNone/>
            </a:pPr>
            <a:r>
              <a:rPr lang="en-CA"/>
              <a:t>The goal is that with this piece of knowledge, things will look less magical and more logical.</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Alex will </a:t>
            </a:r>
            <a:r>
              <a:rPr lang="en-CA"/>
              <a:t>join the presentation providing a suggestion on how to address the use cases using Argo CD Core.</a:t>
            </a:r>
            <a:endParaRPr/>
          </a:p>
          <a:p>
            <a:pPr indent="0" lvl="0" marL="0" rtl="0" algn="l">
              <a:spcBef>
                <a:spcPts val="0"/>
              </a:spcBef>
              <a:spcAft>
                <a:spcPts val="0"/>
              </a:spcAft>
              <a:buNone/>
            </a:pPr>
            <a:r>
              <a:rPr lang="en-CA"/>
              <a:t>Keep in mind that all examples used during his demo are available in a dedicated github repo. We are going to share the QR code to that repo in a future slide so you have easy access to it. So, leave your cel phone prepared.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00" name="Google Shape;100;g22b1e7b88f6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2b1e7b88f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We hear constructive criticism and we selected a list of them to base our talk</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It usually goes by..</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Everybody likes UI and CLI but maybe they are not willing to configure SSO for enabling those tools</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It was a bit </a:t>
            </a:r>
            <a:r>
              <a:rPr lang="en-CA"/>
              <a:t>disappointing</a:t>
            </a:r>
            <a:r>
              <a:rPr lang="en-CA"/>
              <a:t> for us because Argo CD Core addresses all that and it is available since v2.1 (released July 2021)</a:t>
            </a:r>
            <a:endParaRPr/>
          </a:p>
          <a:p>
            <a:pPr indent="0" lvl="0" marL="0" rtl="0" algn="l">
              <a:spcBef>
                <a:spcPts val="0"/>
              </a:spcBef>
              <a:spcAft>
                <a:spcPts val="0"/>
              </a:spcAft>
              <a:buNone/>
            </a:pPr>
            <a:r>
              <a:rPr lang="en-CA"/>
              <a:t>We recognize a major issue which is the fact that it had minimal documentation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Last Friday we merged a new dedicated page in the official Argo CD documentation </a:t>
            </a:r>
            <a:endParaRPr/>
          </a:p>
        </p:txBody>
      </p:sp>
      <p:sp>
        <p:nvSpPr>
          <p:cNvPr id="106" name="Google Shape;106;g22b1e7b88f6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2b1e7b88f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g22b1e7b88f6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2b1e7b88f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g22b1e7b88f6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2c9f9d4b3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22c9f9d4b33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2b1e7b88f6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CA"/>
              <a:t>Thanks Leo for great overview of the problem and </a:t>
            </a:r>
            <a:r>
              <a:rPr lang="en-CA"/>
              <a:t>description</a:t>
            </a:r>
            <a:r>
              <a:rPr lang="en-CA"/>
              <a:t> of how Argo CD Core solves it. The next part of a </a:t>
            </a:r>
            <a:r>
              <a:rPr lang="en-CA"/>
              <a:t>presentation</a:t>
            </a:r>
            <a:r>
              <a:rPr lang="en-CA"/>
              <a:t> is going to be more hands on and we will have a demo!</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The main challenge with any Argo CD demo is that it is </a:t>
            </a:r>
            <a:r>
              <a:rPr lang="en-CA"/>
              <a:t>typically</a:t>
            </a:r>
            <a:r>
              <a:rPr lang="en-CA"/>
              <a:t> fully GitOpsed so only manual step is one kubectl apply command and kind of nothing else to demo. So I have two more slides to </a:t>
            </a:r>
            <a:r>
              <a:rPr lang="en-CA"/>
              <a:t>explain</a:t>
            </a:r>
            <a:r>
              <a:rPr lang="en-CA"/>
              <a:t> what exactly I’m going to demo.</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Long story short: I will be showing Argo CD core in action and explains how it can be used to efficiently solve cluster </a:t>
            </a:r>
            <a:r>
              <a:rPr lang="en-CA"/>
              <a:t>administrator</a:t>
            </a:r>
            <a:r>
              <a:rPr lang="en-CA"/>
              <a:t> use cases. </a:t>
            </a:r>
            <a:endParaRPr/>
          </a:p>
          <a:p>
            <a:pPr indent="0" lvl="0" marL="0" rtl="0" algn="l">
              <a:spcBef>
                <a:spcPts val="0"/>
              </a:spcBef>
              <a:spcAft>
                <a:spcPts val="0"/>
              </a:spcAft>
              <a:buNone/>
            </a:pPr>
            <a:r>
              <a:t/>
            </a:r>
            <a:endParaRPr/>
          </a:p>
          <a:p>
            <a:pPr indent="0" lvl="0" marL="0" rtl="0" algn="l">
              <a:spcBef>
                <a:spcPts val="0"/>
              </a:spcBef>
              <a:spcAft>
                <a:spcPts val="0"/>
              </a:spcAft>
              <a:buNone/>
            </a:pPr>
            <a:r>
              <a:rPr lang="en-CA"/>
              <a:t>As you </a:t>
            </a:r>
            <a:r>
              <a:rPr lang="en-CA"/>
              <a:t>could</a:t>
            </a:r>
            <a:r>
              <a:rPr lang="en-CA"/>
              <a:t> understand from presentation so far Argo CD Core is pretty much a headless distribution of Argo CD. However it is </a:t>
            </a:r>
            <a:r>
              <a:rPr lang="en-CA"/>
              <a:t>only</a:t>
            </a:r>
            <a:r>
              <a:rPr lang="en-CA"/>
              <a:t> </a:t>
            </a:r>
            <a:r>
              <a:rPr lang="en-CA"/>
              <a:t>different</a:t>
            </a:r>
            <a:r>
              <a:rPr lang="en-CA"/>
              <a:t> set of YAMLs that install less number of components. There also features that enables full Argo CD </a:t>
            </a:r>
            <a:r>
              <a:rPr lang="en-CA"/>
              <a:t>experience</a:t>
            </a:r>
            <a:r>
              <a:rPr lang="en-CA"/>
              <a:t> with headless installation. During the demo I will explain how to use Argo CD CLI and even UI without running Argo CD API Server, </a:t>
            </a:r>
            <a:r>
              <a:rPr lang="en-CA">
                <a:solidFill>
                  <a:schemeClr val="dk1"/>
                </a:solidFill>
              </a:rPr>
              <a:t>configuring system accounts or integrating it with SSO.</a:t>
            </a:r>
            <a:endParaRPr/>
          </a:p>
        </p:txBody>
      </p:sp>
      <p:sp>
        <p:nvSpPr>
          <p:cNvPr id="130" name="Google Shape;130;g22b1e7b88f6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bg>
      <p:bgPr>
        <a:solidFill>
          <a:schemeClr val="lt1"/>
        </a:solidFill>
      </p:bgPr>
    </p:bg>
    <p:spTree>
      <p:nvGrpSpPr>
        <p:cNvPr id="11" name="Shape 11"/>
        <p:cNvGrpSpPr/>
        <p:nvPr/>
      </p:nvGrpSpPr>
      <p:grpSpPr>
        <a:xfrm>
          <a:off x="0" y="0"/>
          <a:ext cx="0" cy="0"/>
          <a:chOff x="0" y="0"/>
          <a:chExt cx="0" cy="0"/>
        </a:xfrm>
      </p:grpSpPr>
      <p:pic>
        <p:nvPicPr>
          <p:cNvPr descr="A picture containing graphical user interface&#10;&#10;Description automatically generated" id="12" name="Google Shape;12;p6"/>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2" name="Shape 52"/>
        <p:cNvGrpSpPr/>
        <p:nvPr/>
      </p:nvGrpSpPr>
      <p:grpSpPr>
        <a:xfrm>
          <a:off x="0" y="0"/>
          <a:ext cx="0" cy="0"/>
          <a:chOff x="0" y="0"/>
          <a:chExt cx="0" cy="0"/>
        </a:xfrm>
      </p:grpSpPr>
      <p:sp>
        <p:nvSpPr>
          <p:cNvPr id="53" name="Google Shape;53;p15"/>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15"/>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5" name="Google Shape;55;p15"/>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6" name="Google Shape;56;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59" name="Shape 59"/>
        <p:cNvGrpSpPr/>
        <p:nvPr/>
      </p:nvGrpSpPr>
      <p:grpSpPr>
        <a:xfrm>
          <a:off x="0" y="0"/>
          <a:ext cx="0" cy="0"/>
          <a:chOff x="0" y="0"/>
          <a:chExt cx="0" cy="0"/>
        </a:xfrm>
      </p:grpSpPr>
      <p:sp>
        <p:nvSpPr>
          <p:cNvPr id="60" name="Google Shape;60;p1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16"/>
          <p:cNvSpPr/>
          <p:nvPr>
            <p:ph idx="2" type="pic"/>
          </p:nvPr>
        </p:nvSpPr>
        <p:spPr>
          <a:xfrm>
            <a:off x="5183188" y="987425"/>
            <a:ext cx="6172200" cy="4873625"/>
          </a:xfrm>
          <a:prstGeom prst="rect">
            <a:avLst/>
          </a:prstGeom>
          <a:noFill/>
          <a:ln>
            <a:noFill/>
          </a:ln>
        </p:spPr>
      </p:sp>
      <p:sp>
        <p:nvSpPr>
          <p:cNvPr id="62" name="Google Shape;62;p16"/>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6" name="Shape 66"/>
        <p:cNvGrpSpPr/>
        <p:nvPr/>
      </p:nvGrpSpPr>
      <p:grpSpPr>
        <a:xfrm>
          <a:off x="0" y="0"/>
          <a:ext cx="0" cy="0"/>
          <a:chOff x="0" y="0"/>
          <a:chExt cx="0" cy="0"/>
        </a:xfrm>
      </p:grpSpPr>
      <p:sp>
        <p:nvSpPr>
          <p:cNvPr id="67" name="Google Shape;67;p1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1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9" name="Google Shape;69;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2" name="Shape 72"/>
        <p:cNvGrpSpPr/>
        <p:nvPr/>
      </p:nvGrpSpPr>
      <p:grpSpPr>
        <a:xfrm>
          <a:off x="0" y="0"/>
          <a:ext cx="0" cy="0"/>
          <a:chOff x="0" y="0"/>
          <a:chExt cx="0" cy="0"/>
        </a:xfrm>
      </p:grpSpPr>
      <p:sp>
        <p:nvSpPr>
          <p:cNvPr id="73" name="Google Shape;73;p1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bg>
      <p:bgPr>
        <a:solidFill>
          <a:schemeClr val="lt1"/>
        </a:solidFill>
      </p:bgPr>
    </p:bg>
    <p:spTree>
      <p:nvGrpSpPr>
        <p:cNvPr id="13" name="Shape 13"/>
        <p:cNvGrpSpPr/>
        <p:nvPr/>
      </p:nvGrpSpPr>
      <p:grpSpPr>
        <a:xfrm>
          <a:off x="0" y="0"/>
          <a:ext cx="0" cy="0"/>
          <a:chOff x="0" y="0"/>
          <a:chExt cx="0" cy="0"/>
        </a:xfrm>
      </p:grpSpPr>
      <p:pic>
        <p:nvPicPr>
          <p:cNvPr descr="A picture containing background pattern&#10;&#10;Description automatically generated" id="14" name="Google Shape;14;p7"/>
          <p:cNvPicPr preferRelativeResize="0"/>
          <p:nvPr/>
        </p:nvPicPr>
        <p:blipFill rotWithShape="1">
          <a:blip r:embed="rId2">
            <a:alphaModFix/>
          </a:blip>
          <a:srcRect b="0" l="0" r="0" t="0"/>
          <a:stretch/>
        </p:blipFill>
        <p:spPr>
          <a:xfrm>
            <a:off x="0" y="0"/>
            <a:ext cx="12192000" cy="68580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bg>
      <p:bgPr>
        <a:solidFill>
          <a:schemeClr val="lt1"/>
        </a:solidFill>
      </p:bgPr>
    </p:bg>
    <p:spTree>
      <p:nvGrpSpPr>
        <p:cNvPr id="15" name="Shape 15"/>
        <p:cNvGrpSpPr/>
        <p:nvPr/>
      </p:nvGrpSpPr>
      <p:grpSpPr>
        <a:xfrm>
          <a:off x="0" y="0"/>
          <a:ext cx="0" cy="0"/>
          <a:chOff x="0" y="0"/>
          <a:chExt cx="0" cy="0"/>
        </a:xfrm>
      </p:grpSpPr>
      <p:pic>
        <p:nvPicPr>
          <p:cNvPr id="16" name="Google Shape;16;p8"/>
          <p:cNvPicPr preferRelativeResize="0"/>
          <p:nvPr/>
        </p:nvPicPr>
        <p:blipFill rotWithShape="1">
          <a:blip r:embed="rId2">
            <a:alphaModFix/>
          </a:blip>
          <a:srcRect b="0" l="0" r="0" t="0"/>
          <a:stretch/>
        </p:blipFill>
        <p:spPr>
          <a:xfrm>
            <a:off x="10844355" y="69574"/>
            <a:ext cx="1003088" cy="884078"/>
          </a:xfrm>
          <a:prstGeom prst="rect">
            <a:avLst/>
          </a:prstGeom>
          <a:noFill/>
          <a:ln>
            <a:noFill/>
          </a:ln>
        </p:spPr>
      </p:pic>
      <p:pic>
        <p:nvPicPr>
          <p:cNvPr descr="Shape&#10;&#10;Description automatically generated" id="17" name="Google Shape;17;p8"/>
          <p:cNvPicPr preferRelativeResize="0"/>
          <p:nvPr/>
        </p:nvPicPr>
        <p:blipFill rotWithShape="1">
          <a:blip r:embed="rId3">
            <a:alphaModFix/>
          </a:blip>
          <a:srcRect b="0" l="0" r="0" t="0"/>
          <a:stretch/>
        </p:blipFill>
        <p:spPr>
          <a:xfrm>
            <a:off x="-1" y="0"/>
            <a:ext cx="12192001" cy="68580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bg>
      <p:bgPr>
        <a:solidFill>
          <a:schemeClr val="lt1"/>
        </a:solidFill>
      </p:bgPr>
    </p:bg>
    <p:spTree>
      <p:nvGrpSpPr>
        <p:cNvPr id="18" name="Shape 18"/>
        <p:cNvGrpSpPr/>
        <p:nvPr/>
      </p:nvGrpSpPr>
      <p:grpSpPr>
        <a:xfrm>
          <a:off x="0" y="0"/>
          <a:ext cx="0" cy="0"/>
          <a:chOff x="0" y="0"/>
          <a:chExt cx="0" cy="0"/>
        </a:xfrm>
      </p:grpSpPr>
      <p:pic>
        <p:nvPicPr>
          <p:cNvPr id="19" name="Google Shape;19;p9"/>
          <p:cNvPicPr preferRelativeResize="0"/>
          <p:nvPr/>
        </p:nvPicPr>
        <p:blipFill rotWithShape="1">
          <a:blip r:embed="rId2">
            <a:alphaModFix/>
          </a:blip>
          <a:srcRect b="0" l="0" r="0" t="0"/>
          <a:stretch/>
        </p:blipFill>
        <p:spPr>
          <a:xfrm>
            <a:off x="10844355" y="69574"/>
            <a:ext cx="1003088" cy="884078"/>
          </a:xfrm>
          <a:prstGeom prst="rect">
            <a:avLst/>
          </a:prstGeom>
          <a:noFill/>
          <a:ln>
            <a:noFill/>
          </a:ln>
        </p:spPr>
      </p:pic>
      <p:pic>
        <p:nvPicPr>
          <p:cNvPr id="20" name="Google Shape;20;p9"/>
          <p:cNvPicPr preferRelativeResize="0"/>
          <p:nvPr/>
        </p:nvPicPr>
        <p:blipFill rotWithShape="1">
          <a:blip r:embed="rId3">
            <a:alphaModFix/>
          </a:blip>
          <a:srcRect b="0" l="0" r="0" t="0"/>
          <a:stretch/>
        </p:blipFill>
        <p:spPr>
          <a:xfrm>
            <a:off x="10436088" y="154120"/>
            <a:ext cx="1545916" cy="71498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10"/>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0"/>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4" name="Google Shape;24;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7" name="Shape 27"/>
        <p:cNvGrpSpPr/>
        <p:nvPr/>
      </p:nvGrpSpPr>
      <p:grpSpPr>
        <a:xfrm>
          <a:off x="0" y="0"/>
          <a:ext cx="0" cy="0"/>
          <a:chOff x="0" y="0"/>
          <a:chExt cx="0" cy="0"/>
        </a:xfrm>
      </p:grpSpPr>
      <p:sp>
        <p:nvSpPr>
          <p:cNvPr id="28" name="Google Shape;2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1"/>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0" name="Google Shape;30;p11"/>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1" name="Google Shape;3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12"/>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12"/>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7" name="Google Shape;37;p12"/>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12"/>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12"/>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CA"/>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github.com/alexmt/argocd-core-cluster-management" TargetMode="Externa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22b711bd5d9_0_8"/>
          <p:cNvSpPr txBox="1"/>
          <p:nvPr/>
        </p:nvSpPr>
        <p:spPr>
          <a:xfrm>
            <a:off x="3076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Demo - Cluster Administrator Use Cases</a:t>
            </a:r>
            <a:endParaRPr/>
          </a:p>
        </p:txBody>
      </p:sp>
      <p:sp>
        <p:nvSpPr>
          <p:cNvPr id="141" name="Google Shape;141;g22b711bd5d9_0_8"/>
          <p:cNvSpPr txBox="1"/>
          <p:nvPr/>
        </p:nvSpPr>
        <p:spPr>
          <a:xfrm>
            <a:off x="403675" y="781325"/>
            <a:ext cx="10515600" cy="2504700"/>
          </a:xfrm>
          <a:prstGeom prst="rect">
            <a:avLst/>
          </a:prstGeom>
          <a:noFill/>
          <a:ln>
            <a:noFill/>
          </a:ln>
          <a:effectLst>
            <a:outerShdw blurRad="57150" rotWithShape="0" algn="bl" dir="1440000" dist="19050">
              <a:srgbClr val="000000">
                <a:alpha val="30000"/>
              </a:srgbClr>
            </a:outerShdw>
          </a:effectLst>
        </p:spPr>
        <p:txBody>
          <a:bodyPr anchorCtr="0" anchor="ctr" bIns="45700" lIns="91425" spcFirstLastPara="1" rIns="91425" wrap="square" tIns="45700">
            <a:normAutofit fontScale="92500"/>
          </a:bodyPr>
          <a:lstStyle/>
          <a:p>
            <a:pPr indent="-346075" lvl="0" marL="457200" rtl="0" algn="l">
              <a:lnSpc>
                <a:spcPct val="200000"/>
              </a:lnSpc>
              <a:spcBef>
                <a:spcPts val="0"/>
              </a:spcBef>
              <a:spcAft>
                <a:spcPts val="0"/>
              </a:spcAft>
              <a:buClr>
                <a:srgbClr val="262626"/>
              </a:buClr>
              <a:buSzPct val="100000"/>
              <a:buChar char="●"/>
            </a:pPr>
            <a:r>
              <a:rPr lang="en-CA" sz="2000">
                <a:solidFill>
                  <a:srgbClr val="262626"/>
                </a:solidFill>
              </a:rPr>
              <a:t>Cluster Addons - homogeneous set of applications in each cluster</a:t>
            </a:r>
            <a:endParaRPr sz="2000">
              <a:solidFill>
                <a:srgbClr val="262626"/>
              </a:solidFill>
            </a:endParaRPr>
          </a:p>
          <a:p>
            <a:pPr indent="-346075" lvl="0" marL="457200" rtl="0" algn="l">
              <a:lnSpc>
                <a:spcPct val="200000"/>
              </a:lnSpc>
              <a:spcBef>
                <a:spcPts val="0"/>
              </a:spcBef>
              <a:spcAft>
                <a:spcPts val="0"/>
              </a:spcAft>
              <a:buClr>
                <a:srgbClr val="262626"/>
              </a:buClr>
              <a:buSzPct val="100000"/>
              <a:buChar char="●"/>
            </a:pPr>
            <a:r>
              <a:rPr lang="en-CA" sz="2000">
                <a:solidFill>
                  <a:srgbClr val="262626"/>
                </a:solidFill>
              </a:rPr>
              <a:t>Cluster Groups - ability to split the clusters fleet into multiple groups and customize each group</a:t>
            </a:r>
            <a:endParaRPr sz="2000">
              <a:solidFill>
                <a:srgbClr val="262626"/>
              </a:solidFill>
            </a:endParaRPr>
          </a:p>
          <a:p>
            <a:pPr indent="-346075" lvl="1" marL="914400" marR="0" rtl="0" algn="l">
              <a:lnSpc>
                <a:spcPct val="200000"/>
              </a:lnSpc>
              <a:spcBef>
                <a:spcPts val="0"/>
              </a:spcBef>
              <a:spcAft>
                <a:spcPts val="0"/>
              </a:spcAft>
              <a:buClr>
                <a:srgbClr val="262626"/>
              </a:buClr>
              <a:buSzPct val="100000"/>
              <a:buChar char="○"/>
            </a:pPr>
            <a:r>
              <a:rPr lang="en-CA" sz="2000">
                <a:solidFill>
                  <a:srgbClr val="262626"/>
                </a:solidFill>
              </a:rPr>
              <a:t>Snowflake Clusters - ability to customize the applications configuration on a per-cluster basis</a:t>
            </a:r>
            <a:endParaRPr sz="2000">
              <a:solidFill>
                <a:srgbClr val="262626"/>
              </a:solidFill>
            </a:endParaRPr>
          </a:p>
        </p:txBody>
      </p:sp>
      <p:pic>
        <p:nvPicPr>
          <p:cNvPr id="142" name="Google Shape;142;g22b711bd5d9_0_8"/>
          <p:cNvPicPr preferRelativeResize="0"/>
          <p:nvPr/>
        </p:nvPicPr>
        <p:blipFill>
          <a:blip r:embed="rId3">
            <a:alphaModFix/>
          </a:blip>
          <a:stretch>
            <a:fillRect/>
          </a:stretch>
        </p:blipFill>
        <p:spPr>
          <a:xfrm>
            <a:off x="560199" y="3286028"/>
            <a:ext cx="8552899" cy="2799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2b711bd5d9_0_18"/>
          <p:cNvSpPr txBox="1"/>
          <p:nvPr/>
        </p:nvSpPr>
        <p:spPr>
          <a:xfrm>
            <a:off x="3076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Demo - Let’s Get Started!</a:t>
            </a:r>
            <a:endParaRPr/>
          </a:p>
        </p:txBody>
      </p:sp>
      <p:sp>
        <p:nvSpPr>
          <p:cNvPr id="148" name="Google Shape;148;g22b711bd5d9_0_18"/>
          <p:cNvSpPr txBox="1"/>
          <p:nvPr/>
        </p:nvSpPr>
        <p:spPr>
          <a:xfrm>
            <a:off x="2834700" y="5456825"/>
            <a:ext cx="65226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CA" sz="1900" u="sng">
                <a:solidFill>
                  <a:schemeClr val="hlink"/>
                </a:solidFill>
                <a:hlinkClick r:id="rId3"/>
              </a:rPr>
              <a:t>https://github.com/alexmt/argocd-core-cluster-management</a:t>
            </a:r>
            <a:endParaRPr sz="1900"/>
          </a:p>
        </p:txBody>
      </p:sp>
      <p:pic>
        <p:nvPicPr>
          <p:cNvPr id="149" name="Google Shape;149;g22b711bd5d9_0_18"/>
          <p:cNvPicPr preferRelativeResize="0"/>
          <p:nvPr/>
        </p:nvPicPr>
        <p:blipFill>
          <a:blip r:embed="rId4">
            <a:alphaModFix/>
          </a:blip>
          <a:stretch>
            <a:fillRect/>
          </a:stretch>
        </p:blipFill>
        <p:spPr>
          <a:xfrm>
            <a:off x="4191000" y="1547575"/>
            <a:ext cx="3810000" cy="3810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4"/>
          <p:cNvSpPr/>
          <p:nvPr/>
        </p:nvSpPr>
        <p:spPr>
          <a:xfrm>
            <a:off x="3383446" y="344559"/>
            <a:ext cx="5425108" cy="5425108"/>
          </a:xfrm>
          <a:prstGeom prst="rect">
            <a:avLst/>
          </a:pr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5" name="Google Shape;155;p4"/>
          <p:cNvSpPr txBox="1"/>
          <p:nvPr/>
        </p:nvSpPr>
        <p:spPr>
          <a:xfrm>
            <a:off x="2470396" y="2525857"/>
            <a:ext cx="7251206" cy="1477328"/>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br>
              <a:rPr b="0" i="0" lang="en-CA" sz="1800" u="none" cap="none" strike="noStrike">
                <a:solidFill>
                  <a:srgbClr val="002C9D"/>
                </a:solidFill>
                <a:latin typeface="Calibri"/>
                <a:ea typeface="Calibri"/>
                <a:cs typeface="Calibri"/>
                <a:sym typeface="Calibri"/>
              </a:rPr>
            </a:br>
            <a:r>
              <a:rPr b="0" i="0" lang="en-CA" sz="1800" u="none" cap="none" strike="noStrike">
                <a:solidFill>
                  <a:srgbClr val="002C9D"/>
                </a:solidFill>
                <a:latin typeface="Arial"/>
                <a:ea typeface="Arial"/>
                <a:cs typeface="Arial"/>
                <a:sym typeface="Arial"/>
              </a:rPr>
              <a:t>Session QR Codes will be</a:t>
            </a:r>
            <a:endParaRPr/>
          </a:p>
          <a:p>
            <a:pPr indent="0" lvl="0" marL="0" marR="0" rtl="0" algn="ctr">
              <a:spcBef>
                <a:spcPts val="0"/>
              </a:spcBef>
              <a:spcAft>
                <a:spcPts val="0"/>
              </a:spcAft>
              <a:buNone/>
            </a:pPr>
            <a:r>
              <a:rPr b="0" i="0" lang="en-CA" sz="1800" u="none" cap="none" strike="noStrike">
                <a:solidFill>
                  <a:srgbClr val="002C9D"/>
                </a:solidFill>
                <a:latin typeface="Arial"/>
                <a:ea typeface="Arial"/>
                <a:cs typeface="Arial"/>
                <a:sym typeface="Arial"/>
              </a:rPr>
              <a:t>sent via email before the event</a:t>
            </a:r>
            <a:endParaRPr b="0" i="0" sz="1800" u="none" cap="none" strike="noStrike">
              <a:solidFill>
                <a:srgbClr val="002C9D"/>
              </a:solidFill>
              <a:latin typeface="Calibri"/>
              <a:ea typeface="Calibri"/>
              <a:cs typeface="Calibri"/>
              <a:sym typeface="Calibri"/>
            </a:endParaRPr>
          </a:p>
          <a:p>
            <a:pPr indent="0" lvl="0" marL="0" marR="0" rtl="0" algn="l">
              <a:spcBef>
                <a:spcPts val="0"/>
              </a:spcBef>
              <a:spcAft>
                <a:spcPts val="0"/>
              </a:spcAft>
              <a:buNone/>
            </a:pPr>
            <a:br>
              <a:rPr b="0" i="0" lang="en-CA" sz="1800" u="none" cap="none" strike="noStrike">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sp>
        <p:nvSpPr>
          <p:cNvPr id="156" name="Google Shape;156;p4"/>
          <p:cNvSpPr txBox="1"/>
          <p:nvPr/>
        </p:nvSpPr>
        <p:spPr>
          <a:xfrm>
            <a:off x="3047171" y="5913276"/>
            <a:ext cx="6097656"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0" i="0" lang="en-CA" sz="1800" u="none" strike="noStrike">
                <a:solidFill>
                  <a:srgbClr val="002C9D"/>
                </a:solidFill>
                <a:latin typeface="Arial"/>
                <a:ea typeface="Arial"/>
                <a:cs typeface="Arial"/>
                <a:sym typeface="Arial"/>
              </a:rPr>
              <a:t>Please scan the QR Code above</a:t>
            </a:r>
            <a:endParaRPr/>
          </a:p>
          <a:p>
            <a:pPr indent="0" lvl="0" marL="0" marR="0" rtl="0" algn="ctr">
              <a:spcBef>
                <a:spcPts val="0"/>
              </a:spcBef>
              <a:spcAft>
                <a:spcPts val="0"/>
              </a:spcAft>
              <a:buNone/>
            </a:pPr>
            <a:r>
              <a:rPr b="0" i="0" lang="en-CA" sz="1800" u="none" strike="noStrike">
                <a:solidFill>
                  <a:srgbClr val="002C9D"/>
                </a:solidFill>
                <a:latin typeface="Arial"/>
                <a:ea typeface="Arial"/>
                <a:cs typeface="Arial"/>
                <a:sym typeface="Arial"/>
              </a:rPr>
              <a:t>to leave feedback on this session</a:t>
            </a:r>
            <a:endParaRPr b="0" sz="1800">
              <a:solidFill>
                <a:srgbClr val="002C9D"/>
              </a:solidFill>
              <a:latin typeface="Calibri"/>
              <a:ea typeface="Calibri"/>
              <a:cs typeface="Calibri"/>
              <a:sym typeface="Calibri"/>
            </a:endParaRPr>
          </a:p>
          <a:p>
            <a:pPr indent="0" lvl="0" marL="0" marR="0" rtl="0" algn="l">
              <a:spcBef>
                <a:spcPts val="0"/>
              </a:spcBef>
              <a:spcAft>
                <a:spcPts val="0"/>
              </a:spcAft>
              <a:buNone/>
            </a:pPr>
            <a:br>
              <a:rPr lang="en-CA" sz="1800">
                <a:solidFill>
                  <a:srgbClr val="002C9D"/>
                </a:solidFill>
                <a:latin typeface="Calibri"/>
                <a:ea typeface="Calibri"/>
                <a:cs typeface="Calibri"/>
                <a:sym typeface="Calibri"/>
              </a:rPr>
            </a:br>
            <a:endParaRPr sz="1800">
              <a:solidFill>
                <a:srgbClr val="002C9D"/>
              </a:solidFill>
              <a:latin typeface="Calibri"/>
              <a:ea typeface="Calibri"/>
              <a:cs typeface="Calibri"/>
              <a:sym typeface="Calibri"/>
            </a:endParaRPr>
          </a:p>
        </p:txBody>
      </p:sp>
      <p:pic>
        <p:nvPicPr>
          <p:cNvPr id="157" name="Google Shape;157;p4"/>
          <p:cNvPicPr preferRelativeResize="0"/>
          <p:nvPr/>
        </p:nvPicPr>
        <p:blipFill>
          <a:blip r:embed="rId3">
            <a:alphaModFix/>
          </a:blip>
          <a:stretch>
            <a:fillRect/>
          </a:stretch>
        </p:blipFill>
        <p:spPr>
          <a:xfrm>
            <a:off x="3383450" y="344550"/>
            <a:ext cx="5425100" cy="5425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2"/>
          <p:cNvSpPr txBox="1"/>
          <p:nvPr/>
        </p:nvSpPr>
        <p:spPr>
          <a:xfrm>
            <a:off x="559904" y="3886637"/>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chemeClr val="dk1"/>
              </a:buClr>
              <a:buSzPts val="1100"/>
              <a:buFont typeface="Arial"/>
              <a:buNone/>
            </a:pPr>
            <a:r>
              <a:rPr i="1" lang="en-CA" sz="3100">
                <a:solidFill>
                  <a:srgbClr val="002C9D"/>
                </a:solidFill>
              </a:rPr>
              <a:t>Alexander Matyushentsev, Akuity </a:t>
            </a:r>
            <a:endParaRPr i="1" sz="3100">
              <a:solidFill>
                <a:srgbClr val="002C9D"/>
              </a:solidFill>
            </a:endParaRPr>
          </a:p>
          <a:p>
            <a:pPr indent="0" lvl="0" marL="0" marR="0" rtl="0" algn="l">
              <a:lnSpc>
                <a:spcPct val="90000"/>
              </a:lnSpc>
              <a:spcBef>
                <a:spcPts val="0"/>
              </a:spcBef>
              <a:spcAft>
                <a:spcPts val="0"/>
              </a:spcAft>
              <a:buClr>
                <a:schemeClr val="dk1"/>
              </a:buClr>
              <a:buSzPts val="1100"/>
              <a:buFont typeface="Arial"/>
              <a:buNone/>
            </a:pPr>
            <a:r>
              <a:rPr i="1" lang="en-CA" sz="3100">
                <a:solidFill>
                  <a:srgbClr val="002C9D"/>
                </a:solidFill>
              </a:rPr>
              <a:t>Leonardo Luz Almeida, Intuit</a:t>
            </a:r>
            <a:endParaRPr i="1" sz="3100">
              <a:solidFill>
                <a:srgbClr val="002C9D"/>
              </a:solidFill>
            </a:endParaRPr>
          </a:p>
        </p:txBody>
      </p:sp>
      <p:sp>
        <p:nvSpPr>
          <p:cNvPr id="87" name="Google Shape;87;p2"/>
          <p:cNvSpPr txBox="1"/>
          <p:nvPr/>
        </p:nvSpPr>
        <p:spPr>
          <a:xfrm>
            <a:off x="559904" y="2210665"/>
            <a:ext cx="10515600" cy="1325700"/>
          </a:xfrm>
          <a:prstGeom prst="rect">
            <a:avLst/>
          </a:prstGeom>
          <a:noFill/>
          <a:ln>
            <a:noFill/>
          </a:ln>
        </p:spPr>
        <p:txBody>
          <a:bodyPr anchorCtr="0" anchor="ctr" bIns="45700" lIns="91425" spcFirstLastPara="1" rIns="91425" wrap="square" tIns="45700">
            <a:normAutofit fontScale="55000"/>
          </a:bodyPr>
          <a:lstStyle/>
          <a:p>
            <a:pPr indent="0" lvl="0" marL="0" marR="0" rtl="0" algn="l">
              <a:lnSpc>
                <a:spcPct val="90000"/>
              </a:lnSpc>
              <a:spcBef>
                <a:spcPts val="0"/>
              </a:spcBef>
              <a:spcAft>
                <a:spcPts val="0"/>
              </a:spcAft>
              <a:buClr>
                <a:schemeClr val="dk1"/>
              </a:buClr>
              <a:buSzPts val="605"/>
              <a:buFont typeface="Arial"/>
              <a:buNone/>
            </a:pPr>
            <a:r>
              <a:rPr b="1" lang="en-CA" sz="8000">
                <a:solidFill>
                  <a:srgbClr val="002C9D"/>
                </a:solidFill>
              </a:rPr>
              <a:t>Argo CD Core</a:t>
            </a:r>
            <a:endParaRPr b="1" sz="8000">
              <a:solidFill>
                <a:srgbClr val="002C9D"/>
              </a:solidFill>
            </a:endParaRPr>
          </a:p>
          <a:p>
            <a:pPr indent="0" lvl="0" marL="0" marR="0" rtl="0" algn="l">
              <a:lnSpc>
                <a:spcPct val="90000"/>
              </a:lnSpc>
              <a:spcBef>
                <a:spcPts val="0"/>
              </a:spcBef>
              <a:spcAft>
                <a:spcPts val="0"/>
              </a:spcAft>
              <a:buClr>
                <a:schemeClr val="dk1"/>
              </a:buClr>
              <a:buSzPts val="605"/>
              <a:buFont typeface="Arial"/>
              <a:buNone/>
            </a:pPr>
            <a:r>
              <a:rPr b="1" lang="en-CA" sz="8000">
                <a:solidFill>
                  <a:srgbClr val="002C9D"/>
                </a:solidFill>
              </a:rPr>
              <a:t>A Pure GitOps Agent for Kubernetes</a:t>
            </a:r>
            <a:endParaRPr b="1" sz="8000">
              <a:solidFill>
                <a:srgbClr val="002C9D"/>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3"/>
          <p:cNvSpPr txBox="1"/>
          <p:nvPr/>
        </p:nvSpPr>
        <p:spPr>
          <a:xfrm>
            <a:off x="383804" y="-193174"/>
            <a:ext cx="10515600" cy="1325563"/>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Intro</a:t>
            </a:r>
            <a:endParaRPr/>
          </a:p>
        </p:txBody>
      </p:sp>
      <p:sp>
        <p:nvSpPr>
          <p:cNvPr id="93" name="Google Shape;93;p3"/>
          <p:cNvSpPr txBox="1"/>
          <p:nvPr/>
        </p:nvSpPr>
        <p:spPr>
          <a:xfrm>
            <a:off x="403678" y="933723"/>
            <a:ext cx="5566200" cy="53520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262626"/>
              </a:buClr>
              <a:buSzPts val="1800"/>
              <a:buFont typeface="Arial"/>
              <a:buNone/>
            </a:pPr>
            <a:r>
              <a:t/>
            </a:r>
            <a:endParaRPr/>
          </a:p>
        </p:txBody>
      </p:sp>
      <p:pic>
        <p:nvPicPr>
          <p:cNvPr id="94" name="Google Shape;94;p3"/>
          <p:cNvPicPr preferRelativeResize="0"/>
          <p:nvPr/>
        </p:nvPicPr>
        <p:blipFill>
          <a:blip r:embed="rId3">
            <a:alphaModFix/>
          </a:blip>
          <a:stretch>
            <a:fillRect/>
          </a:stretch>
        </p:blipFill>
        <p:spPr>
          <a:xfrm>
            <a:off x="978475" y="1132399"/>
            <a:ext cx="4005647" cy="3781676"/>
          </a:xfrm>
          <a:prstGeom prst="rect">
            <a:avLst/>
          </a:prstGeom>
          <a:noFill/>
          <a:ln>
            <a:noFill/>
          </a:ln>
          <a:effectLst>
            <a:outerShdw blurRad="57150" rotWithShape="0" algn="bl" dir="5400000" dist="19050">
              <a:srgbClr val="000000">
                <a:alpha val="50000"/>
              </a:srgbClr>
            </a:outerShdw>
          </a:effectLst>
        </p:spPr>
      </p:pic>
      <p:pic>
        <p:nvPicPr>
          <p:cNvPr id="95" name="Google Shape;95;p3"/>
          <p:cNvPicPr preferRelativeResize="0"/>
          <p:nvPr/>
        </p:nvPicPr>
        <p:blipFill>
          <a:blip r:embed="rId4">
            <a:alphaModFix/>
          </a:blip>
          <a:stretch>
            <a:fillRect/>
          </a:stretch>
        </p:blipFill>
        <p:spPr>
          <a:xfrm>
            <a:off x="7168250" y="1132400"/>
            <a:ext cx="3976642" cy="3781675"/>
          </a:xfrm>
          <a:prstGeom prst="rect">
            <a:avLst/>
          </a:prstGeom>
          <a:noFill/>
          <a:ln>
            <a:noFill/>
          </a:ln>
          <a:effectLst>
            <a:outerShdw blurRad="57150" rotWithShape="0" algn="bl" dir="5400000" dist="19050">
              <a:srgbClr val="000000">
                <a:alpha val="50000"/>
              </a:srgbClr>
            </a:outerShdw>
          </a:effectLst>
        </p:spPr>
      </p:pic>
      <p:sp>
        <p:nvSpPr>
          <p:cNvPr id="96" name="Google Shape;96;p3"/>
          <p:cNvSpPr txBox="1"/>
          <p:nvPr/>
        </p:nvSpPr>
        <p:spPr>
          <a:xfrm>
            <a:off x="355225" y="4914075"/>
            <a:ext cx="5936100" cy="1209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i="1" lang="en-CA" sz="3600">
                <a:solidFill>
                  <a:srgbClr val="002C9D"/>
                </a:solidFill>
              </a:rPr>
              <a:t>Alexander Matyushentsev </a:t>
            </a:r>
            <a:r>
              <a:rPr i="1" lang="en-CA" sz="1800">
                <a:solidFill>
                  <a:srgbClr val="002C9D"/>
                </a:solidFill>
              </a:rPr>
              <a:t>Argo Project co-creator</a:t>
            </a:r>
            <a:endParaRPr i="1" sz="1800">
              <a:solidFill>
                <a:srgbClr val="002C9D"/>
              </a:solidFill>
            </a:endParaRPr>
          </a:p>
          <a:p>
            <a:pPr indent="0" lvl="0" marL="0" rtl="0" algn="l">
              <a:spcBef>
                <a:spcPts val="0"/>
              </a:spcBef>
              <a:spcAft>
                <a:spcPts val="0"/>
              </a:spcAft>
              <a:buNone/>
            </a:pPr>
            <a:r>
              <a:rPr i="1" lang="en-CA" sz="1800">
                <a:solidFill>
                  <a:srgbClr val="002C9D"/>
                </a:solidFill>
              </a:rPr>
              <a:t>Co-founder and Chief Architect at Akuity</a:t>
            </a:r>
            <a:endParaRPr i="1" sz="3600">
              <a:solidFill>
                <a:srgbClr val="002C9D"/>
              </a:solidFill>
            </a:endParaRPr>
          </a:p>
        </p:txBody>
      </p:sp>
      <p:sp>
        <p:nvSpPr>
          <p:cNvPr id="97" name="Google Shape;97;p3"/>
          <p:cNvSpPr txBox="1"/>
          <p:nvPr/>
        </p:nvSpPr>
        <p:spPr>
          <a:xfrm>
            <a:off x="6738450" y="4914075"/>
            <a:ext cx="5679300" cy="1182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i="1" lang="en-CA" sz="3600">
                <a:solidFill>
                  <a:srgbClr val="002C9D"/>
                </a:solidFill>
              </a:rPr>
              <a:t>Leonardo Luz Almeida </a:t>
            </a:r>
            <a:endParaRPr i="1" sz="3600">
              <a:solidFill>
                <a:srgbClr val="002C9D"/>
              </a:solidFill>
            </a:endParaRPr>
          </a:p>
          <a:p>
            <a:pPr indent="0" lvl="0" marL="0" rtl="0" algn="l">
              <a:lnSpc>
                <a:spcPct val="90000"/>
              </a:lnSpc>
              <a:spcBef>
                <a:spcPts val="0"/>
              </a:spcBef>
              <a:spcAft>
                <a:spcPts val="0"/>
              </a:spcAft>
              <a:buNone/>
            </a:pPr>
            <a:r>
              <a:rPr i="1" lang="en-CA" sz="1800">
                <a:solidFill>
                  <a:srgbClr val="002C9D"/>
                </a:solidFill>
              </a:rPr>
              <a:t>Argo CD and Argo Rollouts maintainer</a:t>
            </a:r>
            <a:br>
              <a:rPr i="1" lang="en-CA" sz="1800">
                <a:solidFill>
                  <a:srgbClr val="002C9D"/>
                </a:solidFill>
              </a:rPr>
            </a:br>
            <a:r>
              <a:rPr i="1" lang="en-CA" sz="1800">
                <a:solidFill>
                  <a:srgbClr val="002C9D"/>
                </a:solidFill>
              </a:rPr>
              <a:t>Staff Software Developer at Intuit</a:t>
            </a:r>
            <a:endParaRPr>
              <a:solidFill>
                <a:srgbClr val="002C9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2b1e7b88f6_0_2"/>
          <p:cNvSpPr txBox="1"/>
          <p:nvPr/>
        </p:nvSpPr>
        <p:spPr>
          <a:xfrm>
            <a:off x="3838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Agenda</a:t>
            </a:r>
            <a:endParaRPr/>
          </a:p>
        </p:txBody>
      </p:sp>
      <p:sp>
        <p:nvSpPr>
          <p:cNvPr id="103" name="Google Shape;103;g22b1e7b88f6_0_2"/>
          <p:cNvSpPr txBox="1"/>
          <p:nvPr/>
        </p:nvSpPr>
        <p:spPr>
          <a:xfrm>
            <a:off x="403675" y="781324"/>
            <a:ext cx="10515600" cy="5500500"/>
          </a:xfrm>
          <a:prstGeom prst="rect">
            <a:avLst/>
          </a:prstGeom>
          <a:noFill/>
          <a:ln>
            <a:noFill/>
          </a:ln>
          <a:effectLst>
            <a:outerShdw blurRad="57150" rotWithShape="0" algn="bl" dir="1440000" dist="19050">
              <a:srgbClr val="000000">
                <a:alpha val="30000"/>
              </a:srgbClr>
            </a:outerShdw>
          </a:effectLst>
        </p:spPr>
        <p:txBody>
          <a:bodyPr anchorCtr="0" anchor="ctr" bIns="45700" lIns="91425" spcFirstLastPara="1" rIns="91425" wrap="square" tIns="45700">
            <a:normAutofit/>
          </a:bodyPr>
          <a:lstStyle/>
          <a:p>
            <a:pPr indent="-355600" lvl="0" marL="457200" rtl="0" algn="l">
              <a:lnSpc>
                <a:spcPct val="200000"/>
              </a:lnSpc>
              <a:spcBef>
                <a:spcPts val="0"/>
              </a:spcBef>
              <a:spcAft>
                <a:spcPts val="0"/>
              </a:spcAft>
              <a:buClr>
                <a:srgbClr val="262626"/>
              </a:buClr>
              <a:buSzPts val="2000"/>
              <a:buChar char="●"/>
            </a:pPr>
            <a:r>
              <a:rPr lang="en-CA" sz="2000">
                <a:solidFill>
                  <a:srgbClr val="262626"/>
                </a:solidFill>
              </a:rPr>
              <a:t>Problem Statement</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Argo CD Component Architecture</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Argo CD Core Introduction</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Cluster Admins &amp; Dev Teams use cases</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Demo</a:t>
            </a:r>
            <a:endParaRPr sz="2000">
              <a:solidFill>
                <a:srgbClr val="26262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22b1e7b88f6_0_19"/>
          <p:cNvSpPr txBox="1"/>
          <p:nvPr/>
        </p:nvSpPr>
        <p:spPr>
          <a:xfrm>
            <a:off x="3838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Problem Statement</a:t>
            </a:r>
            <a:endParaRPr/>
          </a:p>
        </p:txBody>
      </p:sp>
      <p:sp>
        <p:nvSpPr>
          <p:cNvPr id="109" name="Google Shape;109;g22b1e7b88f6_0_19"/>
          <p:cNvSpPr txBox="1"/>
          <p:nvPr/>
        </p:nvSpPr>
        <p:spPr>
          <a:xfrm>
            <a:off x="403675" y="781324"/>
            <a:ext cx="10515600" cy="5500500"/>
          </a:xfrm>
          <a:prstGeom prst="rect">
            <a:avLst/>
          </a:prstGeom>
          <a:noFill/>
          <a:ln>
            <a:noFill/>
          </a:ln>
          <a:effectLst>
            <a:outerShdw blurRad="57150" rotWithShape="0" algn="bl" dir="1440000" dist="19050">
              <a:srgbClr val="000000">
                <a:alpha val="30000"/>
              </a:srgbClr>
            </a:outerShdw>
          </a:effectLst>
        </p:spPr>
        <p:txBody>
          <a:bodyPr anchorCtr="0" anchor="t" bIns="45700" lIns="91425" spcFirstLastPara="1" rIns="91425" wrap="square" tIns="45700">
            <a:normAutofit/>
          </a:bodyPr>
          <a:lstStyle/>
          <a:p>
            <a:pPr indent="0" lvl="0" marL="0" rtl="0" algn="l">
              <a:lnSpc>
                <a:spcPct val="200000"/>
              </a:lnSpc>
              <a:spcBef>
                <a:spcPts val="0"/>
              </a:spcBef>
              <a:spcAft>
                <a:spcPts val="0"/>
              </a:spcAft>
              <a:buNone/>
            </a:pPr>
            <a:r>
              <a:t/>
            </a:r>
            <a:endParaRPr sz="2000">
              <a:solidFill>
                <a:srgbClr val="262626"/>
              </a:solidFill>
            </a:endParaRPr>
          </a:p>
          <a:p>
            <a:pPr indent="0" lvl="0" marL="0" rtl="0" algn="l">
              <a:lnSpc>
                <a:spcPct val="200000"/>
              </a:lnSpc>
              <a:spcBef>
                <a:spcPts val="0"/>
              </a:spcBef>
              <a:spcAft>
                <a:spcPts val="0"/>
              </a:spcAft>
              <a:buNone/>
            </a:pPr>
            <a:r>
              <a:rPr lang="en-CA" sz="2000">
                <a:solidFill>
                  <a:srgbClr val="262626"/>
                </a:solidFill>
              </a:rPr>
              <a:t>“Argo CD is great but the feature X doesn’t fit our use-case”</a:t>
            </a:r>
            <a:endParaRPr sz="2000">
              <a:solidFill>
                <a:srgbClr val="262626"/>
              </a:solidFill>
            </a:endParaRPr>
          </a:p>
          <a:p>
            <a:pPr indent="0" lvl="0" marL="0" marR="0" rtl="0" algn="l">
              <a:lnSpc>
                <a:spcPct val="200000"/>
              </a:lnSpc>
              <a:spcBef>
                <a:spcPts val="0"/>
              </a:spcBef>
              <a:spcAft>
                <a:spcPts val="0"/>
              </a:spcAft>
              <a:buNone/>
            </a:pPr>
            <a:r>
              <a:rPr lang="en-CA" sz="2000">
                <a:solidFill>
                  <a:srgbClr val="262626"/>
                </a:solidFill>
              </a:rPr>
              <a:t>Examples:</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Multi-tenancy</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Proprietary RBAC model</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Proprietary API</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OIDC based authentication</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UI &amp; CLI</a:t>
            </a:r>
            <a:endParaRPr sz="2000">
              <a:solidFill>
                <a:srgbClr val="26262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22b1e7b88f6_0_24"/>
          <p:cNvSpPr txBox="1"/>
          <p:nvPr/>
        </p:nvSpPr>
        <p:spPr>
          <a:xfrm>
            <a:off x="3838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Argo CD Component Architecture</a:t>
            </a:r>
            <a:endParaRPr/>
          </a:p>
        </p:txBody>
      </p:sp>
      <p:pic>
        <p:nvPicPr>
          <p:cNvPr id="115" name="Google Shape;115;g22b1e7b88f6_0_24"/>
          <p:cNvPicPr preferRelativeResize="0"/>
          <p:nvPr/>
        </p:nvPicPr>
        <p:blipFill>
          <a:blip r:embed="rId3">
            <a:alphaModFix/>
          </a:blip>
          <a:stretch>
            <a:fillRect/>
          </a:stretch>
        </p:blipFill>
        <p:spPr>
          <a:xfrm>
            <a:off x="2672538" y="821988"/>
            <a:ext cx="6700124" cy="60360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22b1e7b88f6_0_29"/>
          <p:cNvSpPr txBox="1"/>
          <p:nvPr/>
        </p:nvSpPr>
        <p:spPr>
          <a:xfrm>
            <a:off x="3838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Argo CD Core Introduction</a:t>
            </a:r>
            <a:endParaRPr/>
          </a:p>
        </p:txBody>
      </p:sp>
      <p:pic>
        <p:nvPicPr>
          <p:cNvPr id="121" name="Google Shape;121;g22b1e7b88f6_0_29"/>
          <p:cNvPicPr preferRelativeResize="0"/>
          <p:nvPr/>
        </p:nvPicPr>
        <p:blipFill>
          <a:blip r:embed="rId3">
            <a:alphaModFix/>
          </a:blip>
          <a:stretch>
            <a:fillRect/>
          </a:stretch>
        </p:blipFill>
        <p:spPr>
          <a:xfrm>
            <a:off x="2888825" y="814725"/>
            <a:ext cx="6414351" cy="59194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22c9f9d4b33_0_0"/>
          <p:cNvSpPr txBox="1"/>
          <p:nvPr/>
        </p:nvSpPr>
        <p:spPr>
          <a:xfrm>
            <a:off x="3838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Argo CD Core Introduction</a:t>
            </a:r>
            <a:endParaRPr/>
          </a:p>
        </p:txBody>
      </p:sp>
      <p:pic>
        <p:nvPicPr>
          <p:cNvPr id="127" name="Google Shape;127;g22c9f9d4b33_0_0"/>
          <p:cNvPicPr preferRelativeResize="0"/>
          <p:nvPr/>
        </p:nvPicPr>
        <p:blipFill>
          <a:blip r:embed="rId3">
            <a:alphaModFix/>
          </a:blip>
          <a:stretch>
            <a:fillRect/>
          </a:stretch>
        </p:blipFill>
        <p:spPr>
          <a:xfrm>
            <a:off x="1501100" y="1050451"/>
            <a:ext cx="9189789" cy="54206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22b1e7b88f6_0_39"/>
          <p:cNvSpPr txBox="1"/>
          <p:nvPr/>
        </p:nvSpPr>
        <p:spPr>
          <a:xfrm>
            <a:off x="307604" y="-193174"/>
            <a:ext cx="10515600" cy="1325700"/>
          </a:xfrm>
          <a:prstGeom prst="rect">
            <a:avLst/>
          </a:prstGeom>
          <a:noFill/>
          <a:ln>
            <a:noFill/>
          </a:ln>
        </p:spPr>
        <p:txBody>
          <a:bodyPr anchorCtr="0" anchor="ctr" bIns="45700" lIns="91425" spcFirstLastPara="1" rIns="91425" wrap="square" tIns="45700">
            <a:normAutofit/>
          </a:bodyPr>
          <a:lstStyle/>
          <a:p>
            <a:pPr indent="0" lvl="0" marL="0" marR="0" rtl="0" algn="l">
              <a:lnSpc>
                <a:spcPct val="90000"/>
              </a:lnSpc>
              <a:spcBef>
                <a:spcPts val="0"/>
              </a:spcBef>
              <a:spcAft>
                <a:spcPts val="0"/>
              </a:spcAft>
              <a:buClr>
                <a:srgbClr val="002C9D"/>
              </a:buClr>
              <a:buSzPts val="4000"/>
              <a:buFont typeface="Arial"/>
              <a:buNone/>
            </a:pPr>
            <a:r>
              <a:rPr b="1" lang="en-CA" sz="4000">
                <a:solidFill>
                  <a:srgbClr val="002C9D"/>
                </a:solidFill>
              </a:rPr>
              <a:t>Demo - User Experience</a:t>
            </a:r>
            <a:endParaRPr/>
          </a:p>
        </p:txBody>
      </p:sp>
      <p:sp>
        <p:nvSpPr>
          <p:cNvPr id="133" name="Google Shape;133;g22b1e7b88f6_0_39"/>
          <p:cNvSpPr txBox="1"/>
          <p:nvPr/>
        </p:nvSpPr>
        <p:spPr>
          <a:xfrm>
            <a:off x="403675" y="781324"/>
            <a:ext cx="10515600" cy="5500500"/>
          </a:xfrm>
          <a:prstGeom prst="rect">
            <a:avLst/>
          </a:prstGeom>
          <a:noFill/>
          <a:ln>
            <a:noFill/>
          </a:ln>
          <a:effectLst>
            <a:outerShdw blurRad="57150" rotWithShape="0" algn="bl" dir="1440000" dist="19050">
              <a:srgbClr val="000000">
                <a:alpha val="30000"/>
              </a:srgbClr>
            </a:outerShdw>
          </a:effectLst>
        </p:spPr>
        <p:txBody>
          <a:bodyPr anchorCtr="0" anchor="ctr" bIns="45700" lIns="91425" spcFirstLastPara="1" rIns="91425" wrap="square" tIns="45700">
            <a:normAutofit/>
          </a:bodyPr>
          <a:lstStyle/>
          <a:p>
            <a:pPr indent="-355600" lvl="0" marL="457200" rtl="0" algn="l">
              <a:lnSpc>
                <a:spcPct val="200000"/>
              </a:lnSpc>
              <a:spcBef>
                <a:spcPts val="0"/>
              </a:spcBef>
              <a:spcAft>
                <a:spcPts val="0"/>
              </a:spcAft>
              <a:buClr>
                <a:srgbClr val="262626"/>
              </a:buClr>
              <a:buSzPts val="2000"/>
              <a:buChar char="●"/>
            </a:pPr>
            <a:r>
              <a:rPr lang="en-CA" sz="2000">
                <a:solidFill>
                  <a:srgbClr val="262626"/>
                </a:solidFill>
              </a:rPr>
              <a:t>Argo CD Core installation</a:t>
            </a:r>
            <a:endParaRPr sz="2000">
              <a:solidFill>
                <a:srgbClr val="262626"/>
              </a:solidFill>
            </a:endParaRPr>
          </a:p>
          <a:p>
            <a:pPr indent="-355600" lvl="0" marL="457200" rtl="0" algn="l">
              <a:lnSpc>
                <a:spcPct val="200000"/>
              </a:lnSpc>
              <a:spcBef>
                <a:spcPts val="0"/>
              </a:spcBef>
              <a:spcAft>
                <a:spcPts val="0"/>
              </a:spcAft>
              <a:buClr>
                <a:srgbClr val="262626"/>
              </a:buClr>
              <a:buSzPts val="2000"/>
              <a:buChar char="●"/>
            </a:pPr>
            <a:r>
              <a:rPr lang="en-CA" sz="2000">
                <a:solidFill>
                  <a:srgbClr val="262626"/>
                </a:solidFill>
              </a:rPr>
              <a:t>Using Argo CD CLI with Core</a:t>
            </a:r>
            <a:endParaRPr sz="2000">
              <a:solidFill>
                <a:srgbClr val="262626"/>
              </a:solidFill>
            </a:endParaRPr>
          </a:p>
          <a:p>
            <a:pPr indent="-355600" lvl="0" marL="457200" marR="0" rtl="0" algn="l">
              <a:lnSpc>
                <a:spcPct val="200000"/>
              </a:lnSpc>
              <a:spcBef>
                <a:spcPts val="0"/>
              </a:spcBef>
              <a:spcAft>
                <a:spcPts val="0"/>
              </a:spcAft>
              <a:buClr>
                <a:srgbClr val="262626"/>
              </a:buClr>
              <a:buSzPts val="2000"/>
              <a:buChar char="●"/>
            </a:pPr>
            <a:r>
              <a:rPr lang="en-CA" sz="2000">
                <a:solidFill>
                  <a:srgbClr val="262626"/>
                </a:solidFill>
              </a:rPr>
              <a:t>Use Web UI with Core</a:t>
            </a:r>
            <a:endParaRPr sz="2000">
              <a:solidFill>
                <a:srgbClr val="262626"/>
              </a:solidFill>
            </a:endParaRPr>
          </a:p>
        </p:txBody>
      </p:sp>
      <p:pic>
        <p:nvPicPr>
          <p:cNvPr id="134" name="Google Shape;134;g22b1e7b88f6_0_39"/>
          <p:cNvPicPr preferRelativeResize="0"/>
          <p:nvPr/>
        </p:nvPicPr>
        <p:blipFill>
          <a:blip r:embed="rId3">
            <a:alphaModFix/>
          </a:blip>
          <a:stretch>
            <a:fillRect/>
          </a:stretch>
        </p:blipFill>
        <p:spPr>
          <a:xfrm>
            <a:off x="4884100" y="1404975"/>
            <a:ext cx="5797550" cy="2853474"/>
          </a:xfrm>
          <a:prstGeom prst="rect">
            <a:avLst/>
          </a:prstGeom>
          <a:noFill/>
          <a:ln>
            <a:noFill/>
          </a:ln>
        </p:spPr>
      </p:pic>
      <p:pic>
        <p:nvPicPr>
          <p:cNvPr id="135" name="Google Shape;135;g22b1e7b88f6_0_39"/>
          <p:cNvPicPr preferRelativeResize="0"/>
          <p:nvPr/>
        </p:nvPicPr>
        <p:blipFill>
          <a:blip r:embed="rId4">
            <a:alphaModFix/>
          </a:blip>
          <a:stretch>
            <a:fillRect/>
          </a:stretch>
        </p:blipFill>
        <p:spPr>
          <a:xfrm>
            <a:off x="5563850" y="2531825"/>
            <a:ext cx="5494851" cy="33940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2019-07-29T21:37:05Z</dcterms:created>
  <dc:creator>Alex Contini</dc:creator>
</cp:coreProperties>
</file>